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625312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989083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745594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79359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508798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54572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926497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896701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768852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3303502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6EF59F-7BF5-4848-8208-D9A1D94A6D64}" type="datetimeFigureOut">
              <a:rPr lang="es-MX" smtClean="0"/>
              <a:t>26/08/2013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FB7421F7-49D9-4DCD-9E7F-E9006E69C8B6}" type="slidenum">
              <a:rPr lang="es-MX" smtClean="0"/>
              <a:t>‹Nº›</a:t>
            </a:fld>
            <a:endParaRPr lang="es-MX"/>
          </a:p>
        </p:txBody>
      </p:sp>
    </p:spTree>
    <p:extLst>
      <p:ext uri="{BB962C8B-B14F-4D97-AF65-F5344CB8AC3E}">
        <p14:creationId xmlns:p14="http://schemas.microsoft.com/office/powerpoint/2010/main" val="2883479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chemeClr val="accent2"/>
            </a:gs>
            <a:gs pos="48000">
              <a:schemeClr val="bg2">
                <a:lumMod val="5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6EF59F-7BF5-4848-8208-D9A1D94A6D64}" type="datetimeFigureOut">
              <a:rPr lang="es-MX" smtClean="0"/>
              <a:t>26/08/2013</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7421F7-49D9-4DCD-9E7F-E9006E69C8B6}" type="slidenum">
              <a:rPr lang="es-MX" smtClean="0"/>
              <a:t>‹Nº›</a:t>
            </a:fld>
            <a:endParaRPr lang="es-MX"/>
          </a:p>
        </p:txBody>
      </p:sp>
    </p:spTree>
    <p:extLst>
      <p:ext uri="{BB962C8B-B14F-4D97-AF65-F5344CB8AC3E}">
        <p14:creationId xmlns:p14="http://schemas.microsoft.com/office/powerpoint/2010/main" val="3103546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548680"/>
            <a:ext cx="6400800" cy="5090120"/>
          </a:xfrm>
        </p:spPr>
        <p:txBody>
          <a:bodyPr/>
          <a:lstStyle/>
          <a:p>
            <a:pPr algn="l"/>
            <a:r>
              <a:rPr lang="es-MX" b="1" dirty="0" smtClean="0">
                <a:solidFill>
                  <a:schemeClr val="tx1"/>
                </a:solidFill>
              </a:rPr>
              <a:t>Nombre de la materia: sistemas de control de emisiones </a:t>
            </a:r>
          </a:p>
          <a:p>
            <a:pPr algn="l"/>
            <a:r>
              <a:rPr lang="es-MX" b="1" dirty="0" smtClean="0">
                <a:solidFill>
                  <a:schemeClr val="tx1"/>
                </a:solidFill>
              </a:rPr>
              <a:t>Nombre del maestro: Raúl tapia moreno </a:t>
            </a:r>
          </a:p>
          <a:p>
            <a:pPr algn="l"/>
            <a:r>
              <a:rPr lang="es-MX" b="1" dirty="0" smtClean="0">
                <a:solidFill>
                  <a:schemeClr val="tx1"/>
                </a:solidFill>
              </a:rPr>
              <a:t>Nombre del alumno: </a:t>
            </a:r>
            <a:r>
              <a:rPr lang="es-MX" b="1" dirty="0" err="1">
                <a:solidFill>
                  <a:schemeClr val="tx1"/>
                </a:solidFill>
              </a:rPr>
              <a:t>J</a:t>
            </a:r>
            <a:r>
              <a:rPr lang="es-MX" b="1" dirty="0" err="1" smtClean="0">
                <a:solidFill>
                  <a:schemeClr val="tx1"/>
                </a:solidFill>
              </a:rPr>
              <a:t>oseines</a:t>
            </a:r>
            <a:r>
              <a:rPr lang="es-MX" b="1" dirty="0" smtClean="0">
                <a:solidFill>
                  <a:schemeClr val="tx1"/>
                </a:solidFill>
              </a:rPr>
              <a:t> González Padilla</a:t>
            </a:r>
          </a:p>
          <a:p>
            <a:pPr algn="l"/>
            <a:r>
              <a:rPr lang="es-MX" b="1" dirty="0" smtClean="0">
                <a:solidFill>
                  <a:schemeClr val="tx1"/>
                </a:solidFill>
              </a:rPr>
              <a:t>Grupo: 502</a:t>
            </a:r>
            <a:endParaRPr lang="es-MX" b="1" dirty="0">
              <a:solidFill>
                <a:schemeClr val="tx1"/>
              </a:solidFill>
            </a:endParaRPr>
          </a:p>
        </p:txBody>
      </p:sp>
    </p:spTree>
    <p:extLst>
      <p:ext uri="{BB962C8B-B14F-4D97-AF65-F5344CB8AC3E}">
        <p14:creationId xmlns:p14="http://schemas.microsoft.com/office/powerpoint/2010/main" val="2881964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Autofit/>
          </a:bodyPr>
          <a:lstStyle/>
          <a:p>
            <a:r>
              <a:rPr lang="es-MX" sz="2400" dirty="0" smtClean="0"/>
              <a:t>Opacímetro: Mide el nivel de opacidad del humo expulsado por los motores diésel.</a:t>
            </a:r>
          </a:p>
          <a:p>
            <a:r>
              <a:rPr lang="es-MX" sz="2400" dirty="0" smtClean="0"/>
              <a:t>Normas técnicas de emisión de contaminantes:</a:t>
            </a:r>
          </a:p>
          <a:p>
            <a:r>
              <a:rPr lang="es-MX" sz="2400" dirty="0" smtClean="0"/>
              <a:t>NOM-085-ECOL-1994 </a:t>
            </a:r>
          </a:p>
          <a:p>
            <a:r>
              <a:rPr lang="es-MX" sz="2400" dirty="0" smtClean="0"/>
              <a:t>Que establece los niveles máximos permisibles de emisión a la atmósfera de humos, partículas suspendidas totales, bióxidos de azufre y óxidos de nitrógeno y los requisitos y condiciones para la operación de los equipos de calentamiento indirecto por combustión, así como los niveles máximos permisibles de emisión de bióxido de azufre en los equipos de calentamiento directo por combustión</a:t>
            </a:r>
          </a:p>
          <a:p>
            <a:pPr marL="0" indent="0">
              <a:buNone/>
            </a:pPr>
            <a:r>
              <a:rPr lang="es-MX" sz="2400" dirty="0" smtClean="0"/>
              <a:t> </a:t>
            </a:r>
          </a:p>
        </p:txBody>
      </p:sp>
    </p:spTree>
    <p:extLst>
      <p:ext uri="{BB962C8B-B14F-4D97-AF65-F5344CB8AC3E}">
        <p14:creationId xmlns:p14="http://schemas.microsoft.com/office/powerpoint/2010/main" val="4202906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cámara de combustión.</a:t>
            </a:r>
            <a:br>
              <a:rPr lang="es-MX" dirty="0" smtClean="0"/>
            </a:br>
            <a:r>
              <a:rPr lang="es-MX" dirty="0" smtClean="0"/>
              <a:t>Características</a:t>
            </a:r>
            <a:endParaRPr lang="es-MX" dirty="0"/>
          </a:p>
        </p:txBody>
      </p:sp>
      <p:sp>
        <p:nvSpPr>
          <p:cNvPr id="3" name="2 Marcador de contenido"/>
          <p:cNvSpPr>
            <a:spLocks noGrp="1"/>
          </p:cNvSpPr>
          <p:nvPr>
            <p:ph idx="1"/>
          </p:nvPr>
        </p:nvSpPr>
        <p:spPr/>
        <p:txBody>
          <a:bodyPr/>
          <a:lstStyle/>
          <a:p>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8640960" cy="482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30149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60648"/>
            <a:ext cx="8229600" cy="5865515"/>
          </a:xfrm>
        </p:spPr>
        <p:txBody>
          <a:bodyPr>
            <a:normAutofit/>
          </a:bodyPr>
          <a:lstStyle/>
          <a:p>
            <a:r>
              <a:rPr lang="es-MX" dirty="0" smtClean="0"/>
              <a:t>Tipos:</a:t>
            </a:r>
          </a:p>
          <a:p>
            <a:r>
              <a:rPr lang="es-MX" sz="2800" dirty="0" smtClean="0"/>
              <a:t>Cámara semiesférica: es la ideal, su mínima superficie con relación a su volumen y su buena turbulencia, la bujía situada en el centro permiten que el frente de llama se desplace rápidamente y uniformemente actuando sobre la cabeza del pistón</a:t>
            </a:r>
          </a:p>
          <a:p>
            <a:r>
              <a:rPr lang="es-MX" sz="2800" dirty="0" smtClean="0"/>
              <a:t>Cámara hemisférica: características muy parecidas a la ideal, pequeña y pocas pérdidas térmicas, las válvulas disponen a los lados formando un ángulo de entre 20 y 60 grados lo que favorece la entrada y salida de gases, proporcionando amplio espacio para las válvulas, la bujía va en el centro.</a:t>
            </a:r>
            <a:endParaRPr lang="es-MX" sz="2800" dirty="0"/>
          </a:p>
        </p:txBody>
      </p:sp>
    </p:spTree>
    <p:extLst>
      <p:ext uri="{BB962C8B-B14F-4D97-AF65-F5344CB8AC3E}">
        <p14:creationId xmlns:p14="http://schemas.microsoft.com/office/powerpoint/2010/main" val="2577102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fontScale="92500" lnSpcReduction="10000"/>
          </a:bodyPr>
          <a:lstStyle/>
          <a:p>
            <a:r>
              <a:rPr lang="es-MX" sz="2800" dirty="0" smtClean="0"/>
              <a:t>Cámara de cuña: buena resistencia a la detonación y reducida superficie interior. La forma de cuña permite la acumulación de mezcla alrededor de la bujía lo que origina un buen frente de llama</a:t>
            </a:r>
            <a:r>
              <a:rPr lang="es-MX" dirty="0" smtClean="0"/>
              <a:t>.</a:t>
            </a:r>
          </a:p>
          <a:p>
            <a:r>
              <a:rPr lang="es-MX" dirty="0" smtClean="0"/>
              <a:t>Cámara de bañera: se puede conseguir un buen alanzado de válvulas, pero el diámetro de estas que muy reducido por la falta de espacio y el recorrido del frente es excesivamente largo. Poco utilizada debido a su bajo rendimiento </a:t>
            </a:r>
          </a:p>
          <a:p>
            <a:r>
              <a:rPr lang="es-MX" dirty="0" smtClean="0"/>
              <a:t>Cámara en el pistón (Herón): la culata es plana ya que la cámara de combustión se encuentra en la cabeza del pistón, la forma de la cámara crea una fuerte turbulencia durante la compresión.</a:t>
            </a:r>
          </a:p>
          <a:p>
            <a:endParaRPr lang="es-MX" dirty="0"/>
          </a:p>
        </p:txBody>
      </p:sp>
    </p:spTree>
    <p:extLst>
      <p:ext uri="{BB962C8B-B14F-4D97-AF65-F5344CB8AC3E}">
        <p14:creationId xmlns:p14="http://schemas.microsoft.com/office/powerpoint/2010/main" val="2175554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r>
              <a:rPr lang="es-MX" dirty="0" smtClean="0"/>
              <a:t>Cámara de inyección directa: se emplean cámaras de combustión cuya parte superior es de tipo hemisférico convencional. Lo característico es la forma de la cabeza del pistón. En ciertas fases trabaja con mezclas pobres y para conseguirlas se sirve de unos deflectores en el pistón cuya forma orienta un torbellino de gas y dirige el combustible inyectado de manera que se concentra una mezcla rica en torno a la bujía y una pobre en la periferia. </a:t>
            </a:r>
            <a:endParaRPr lang="es-MX" dirty="0"/>
          </a:p>
        </p:txBody>
      </p:sp>
    </p:spTree>
    <p:extLst>
      <p:ext uri="{BB962C8B-B14F-4D97-AF65-F5344CB8AC3E}">
        <p14:creationId xmlns:p14="http://schemas.microsoft.com/office/powerpoint/2010/main" val="2593362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Productos de la combustión.</a:t>
            </a:r>
            <a:br>
              <a:rPr lang="es-MX" dirty="0" smtClean="0"/>
            </a:br>
            <a:r>
              <a:rPr lang="es-MX" dirty="0" smtClean="0"/>
              <a:t>Hidrocarburos.</a:t>
            </a:r>
            <a:endParaRPr lang="es-MX" dirty="0"/>
          </a:p>
        </p:txBody>
      </p:sp>
      <p:sp>
        <p:nvSpPr>
          <p:cNvPr id="3" name="2 Marcador de contenido"/>
          <p:cNvSpPr>
            <a:spLocks noGrp="1"/>
          </p:cNvSpPr>
          <p:nvPr>
            <p:ph idx="1"/>
          </p:nvPr>
        </p:nvSpPr>
        <p:spPr/>
        <p:txBody>
          <a:bodyPr/>
          <a:lstStyle/>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8208912" cy="4653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7653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2800" dirty="0" smtClean="0"/>
              <a:t>Gases: dióxido de carbono (CO2) y agua en estado de vapor (H2O)</a:t>
            </a:r>
          </a:p>
          <a:p>
            <a:r>
              <a:rPr lang="es-MX" sz="2800" dirty="0" smtClean="0"/>
              <a:t>Reacciones </a:t>
            </a:r>
            <a:r>
              <a:rPr lang="es-MX" sz="2800" dirty="0" err="1" smtClean="0"/>
              <a:t>fotoquímicas:es</a:t>
            </a:r>
            <a:r>
              <a:rPr lang="es-MX" sz="2800" dirty="0" smtClean="0"/>
              <a:t> el estudio de las interacciones entre átomos, moléculas pequeñas, y la luz (o radiación electromagnética).</a:t>
            </a:r>
            <a:endParaRPr lang="es-MX" sz="2800" dirty="0"/>
          </a:p>
        </p:txBody>
      </p:sp>
    </p:spTree>
    <p:extLst>
      <p:ext uri="{BB962C8B-B14F-4D97-AF65-F5344CB8AC3E}">
        <p14:creationId xmlns:p14="http://schemas.microsoft.com/office/powerpoint/2010/main" val="1697513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Orígenes químicos de las emisiones.</a:t>
            </a:r>
            <a:endParaRPr lang="es-MX" dirty="0"/>
          </a:p>
        </p:txBody>
      </p:sp>
      <p:sp>
        <p:nvSpPr>
          <p:cNvPr id="3" name="2 Marcador de contenido"/>
          <p:cNvSpPr>
            <a:spLocks noGrp="1"/>
          </p:cNvSpPr>
          <p:nvPr>
            <p:ph idx="1"/>
          </p:nvPr>
        </p:nvSpPr>
        <p:spPr/>
        <p:txBody>
          <a:bodyPr/>
          <a:lstStyle/>
          <a:p>
            <a:endParaRPr lang="es-MX"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352927"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2015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2800" dirty="0" smtClean="0"/>
              <a:t>Combustión Ideal. La mezcla ideal de aire/combustible para: reducir emisiones, economía de combustible, y el buen rendimiento del motor es de alrededor de 14.7 partes de aire por una parte de combustible.</a:t>
            </a:r>
          </a:p>
          <a:p>
            <a:r>
              <a:rPr lang="es-MX" sz="2800" dirty="0" smtClean="0"/>
              <a:t>Combustión </a:t>
            </a:r>
            <a:r>
              <a:rPr lang="es-MX" sz="2800" dirty="0" smtClean="0"/>
              <a:t>real: no resulta tan completa como la ideal quema todo el combustible y queda un poco en los gases de escape</a:t>
            </a:r>
            <a:endParaRPr lang="es-MX" sz="2800" dirty="0"/>
          </a:p>
        </p:txBody>
      </p:sp>
    </p:spTree>
    <p:extLst>
      <p:ext uri="{BB962C8B-B14F-4D97-AF65-F5344CB8AC3E}">
        <p14:creationId xmlns:p14="http://schemas.microsoft.com/office/powerpoint/2010/main" val="1211224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2800" dirty="0"/>
              <a:t>El </a:t>
            </a:r>
            <a:r>
              <a:rPr lang="es-MX" sz="2800" dirty="0" smtClean="0"/>
              <a:t>diésel </a:t>
            </a:r>
            <a:r>
              <a:rPr lang="es-MX" sz="2800" dirty="0"/>
              <a:t>como mezcla compleja </a:t>
            </a:r>
            <a:r>
              <a:rPr lang="es-MX" sz="2800" dirty="0" smtClean="0"/>
              <a:t>de</a:t>
            </a:r>
            <a:r>
              <a:rPr lang="es-MX" sz="2800" dirty="0"/>
              <a:t> </a:t>
            </a:r>
            <a:r>
              <a:rPr lang="es-MX" sz="2800" dirty="0" smtClean="0"/>
              <a:t>hidrocarburos: ha este combustible se le agregan realzadores de cetano y inhibidores de humo que evitan la formación de hollín durante la combustión </a:t>
            </a:r>
            <a:endParaRPr lang="es-MX" sz="2800" dirty="0"/>
          </a:p>
        </p:txBody>
      </p:sp>
    </p:spTree>
    <p:extLst>
      <p:ext uri="{BB962C8B-B14F-4D97-AF65-F5344CB8AC3E}">
        <p14:creationId xmlns:p14="http://schemas.microsoft.com/office/powerpoint/2010/main" val="3716161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t>A. Identificación de principios de origen y de</a:t>
            </a:r>
            <a:br>
              <a:rPr lang="es-MX" sz="3200" b="1" dirty="0" smtClean="0"/>
            </a:br>
            <a:r>
              <a:rPr lang="es-MX" sz="3200" b="1" dirty="0" smtClean="0"/>
              <a:t>funcionamiento.</a:t>
            </a:r>
            <a:endParaRPr lang="es-MX" sz="3200" b="1" dirty="0"/>
          </a:p>
        </p:txBody>
      </p:sp>
      <p:sp>
        <p:nvSpPr>
          <p:cNvPr id="3" name="2 Marcador de contenido"/>
          <p:cNvSpPr>
            <a:spLocks noGrp="1"/>
          </p:cNvSpPr>
          <p:nvPr>
            <p:ph idx="1"/>
          </p:nvPr>
        </p:nvSpPr>
        <p:spPr/>
        <p:txBody>
          <a:bodyPr>
            <a:normAutofit/>
          </a:bodyPr>
          <a:lstStyle/>
          <a:p>
            <a:endParaRPr lang="es-MX" sz="2800"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2776"/>
            <a:ext cx="9131127" cy="5445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07757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60648"/>
            <a:ext cx="8229600" cy="6336704"/>
          </a:xfrm>
        </p:spPr>
        <p:txBody>
          <a:bodyPr>
            <a:normAutofit/>
          </a:bodyPr>
          <a:lstStyle/>
          <a:p>
            <a:r>
              <a:rPr lang="es-MX" sz="2800" dirty="0" smtClean="0"/>
              <a:t>Índices: es </a:t>
            </a:r>
            <a:r>
              <a:rPr lang="es-MX" sz="2800" dirty="0"/>
              <a:t>el rango de temperaturas desde que comienza a hervir la mezcla hasta que se evapora todo el líquido (normalmente hasta los 200 grados Celsius</a:t>
            </a:r>
            <a:r>
              <a:rPr lang="es-MX" sz="2800" dirty="0" smtClean="0"/>
              <a:t>)</a:t>
            </a:r>
          </a:p>
          <a:p>
            <a:r>
              <a:rPr lang="es-MX" sz="2800" dirty="0"/>
              <a:t>Desventajas</a:t>
            </a:r>
            <a:r>
              <a:rPr lang="es-MX" sz="2800" dirty="0" smtClean="0"/>
              <a:t>: Es </a:t>
            </a:r>
            <a:r>
              <a:rPr lang="es-MX" sz="2800" dirty="0"/>
              <a:t>un producto muy peligroso, inflamable y contaminante. Genera Co2 y otros gases muy perjudiciales para el medio ambiente y la salud. </a:t>
            </a:r>
            <a:endParaRPr lang="es-MX" sz="2800" dirty="0" smtClean="0"/>
          </a:p>
          <a:p>
            <a:r>
              <a:rPr lang="es-MX" sz="2800" dirty="0"/>
              <a:t>Plomo en </a:t>
            </a:r>
            <a:r>
              <a:rPr lang="es-MX" sz="2800" dirty="0" smtClean="0"/>
              <a:t>gasolina: Incorpora tetra etilo </a:t>
            </a:r>
            <a:r>
              <a:rPr lang="es-MX" sz="2800" dirty="0"/>
              <a:t>de plomo a fin de incrementar el índice de octano requerido para determinados tipos y modelos de motores, </a:t>
            </a:r>
            <a:r>
              <a:rPr lang="es-MX" sz="2800" dirty="0" smtClean="0"/>
              <a:t>también </a:t>
            </a:r>
            <a:r>
              <a:rPr lang="es-MX" sz="2800" dirty="0"/>
              <a:t>elimina el efecto de combustión previa que ocurre cuando la mezcla entra a la </a:t>
            </a:r>
            <a:r>
              <a:rPr lang="es-MX" sz="2800" dirty="0" smtClean="0"/>
              <a:t>cámara </a:t>
            </a:r>
            <a:r>
              <a:rPr lang="es-MX" sz="2800" dirty="0"/>
              <a:t>de combustión caliente Así como para lubricar los asientos de las válvulas.</a:t>
            </a:r>
            <a:endParaRPr lang="es-MX" sz="2800" dirty="0"/>
          </a:p>
        </p:txBody>
      </p:sp>
    </p:spTree>
    <p:extLst>
      <p:ext uri="{BB962C8B-B14F-4D97-AF65-F5344CB8AC3E}">
        <p14:creationId xmlns:p14="http://schemas.microsoft.com/office/powerpoint/2010/main" val="31407574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Aceites</a:t>
            </a:r>
            <a:br>
              <a:rPr lang="es-MX" dirty="0" smtClean="0"/>
            </a:br>
            <a:endParaRPr lang="es-MX" dirty="0"/>
          </a:p>
        </p:txBody>
      </p:sp>
      <p:sp>
        <p:nvSpPr>
          <p:cNvPr id="3" name="2 Marcador de contenido"/>
          <p:cNvSpPr>
            <a:spLocks noGrp="1"/>
          </p:cNvSpPr>
          <p:nvPr>
            <p:ph idx="1"/>
          </p:nvPr>
        </p:nvSpPr>
        <p:spPr/>
        <p:txBody>
          <a:bodyPr/>
          <a:lstStyle/>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556792"/>
            <a:ext cx="5112568"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7300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2800" dirty="0" smtClean="0"/>
              <a:t>Prueba </a:t>
            </a:r>
            <a:r>
              <a:rPr lang="es-MX" sz="2800" dirty="0"/>
              <a:t>de encendido: exponer el aceite de motor a temperaturas de hasta 160 °C. En los motores diésel el anillo superior puede exponer el aceite a temperaturas superiores a los 315 °C</a:t>
            </a:r>
            <a:r>
              <a:rPr lang="es-MX" sz="2800" dirty="0" smtClean="0"/>
              <a:t>.</a:t>
            </a:r>
          </a:p>
          <a:p>
            <a:r>
              <a:rPr lang="es-MX" sz="2800" dirty="0" smtClean="0"/>
              <a:t>Productos en gases</a:t>
            </a:r>
            <a:r>
              <a:rPr lang="es-MX" sz="2800" dirty="0" smtClean="0"/>
              <a:t>: tienen </a:t>
            </a:r>
            <a:r>
              <a:rPr lang="es-MX" sz="2800" dirty="0"/>
              <a:t>aditivos detergentes y </a:t>
            </a:r>
            <a:r>
              <a:rPr lang="es-MX" sz="2800" dirty="0" err="1"/>
              <a:t>dispersadores</a:t>
            </a:r>
            <a:r>
              <a:rPr lang="es-MX" sz="2800" dirty="0"/>
              <a:t> para mantener el motor limpio y minimizar la formación de compuesto sólido grasiento.</a:t>
            </a:r>
            <a:endParaRPr lang="es-MX" sz="2800" dirty="0" smtClean="0"/>
          </a:p>
        </p:txBody>
      </p:sp>
    </p:spTree>
    <p:extLst>
      <p:ext uri="{BB962C8B-B14F-4D97-AF65-F5344CB8AC3E}">
        <p14:creationId xmlns:p14="http://schemas.microsoft.com/office/powerpoint/2010/main" val="1500304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Emisiones contaminantes.</a:t>
            </a:r>
            <a:endParaRPr lang="es-MX" dirty="0"/>
          </a:p>
        </p:txBody>
      </p:sp>
      <p:sp>
        <p:nvSpPr>
          <p:cNvPr id="3" name="2 Marcador de contenido"/>
          <p:cNvSpPr>
            <a:spLocks noGrp="1"/>
          </p:cNvSpPr>
          <p:nvPr>
            <p:ph idx="1"/>
          </p:nvPr>
        </p:nvSpPr>
        <p:spPr/>
        <p:txBody>
          <a:bodyPr/>
          <a:lstStyle/>
          <a:p>
            <a:endParaRPr lang="es-MX"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556792"/>
            <a:ext cx="8136904" cy="4646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8828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Originadas por</a:t>
            </a:r>
            <a:r>
              <a:rPr lang="es-MX" dirty="0" smtClean="0"/>
              <a:t>:</a:t>
            </a:r>
          </a:p>
          <a:p>
            <a:r>
              <a:rPr lang="es-MX" dirty="0" smtClean="0"/>
              <a:t>monóxido </a:t>
            </a:r>
            <a:r>
              <a:rPr lang="es-MX" dirty="0"/>
              <a:t>de </a:t>
            </a:r>
            <a:r>
              <a:rPr lang="es-MX" dirty="0" smtClean="0"/>
              <a:t>carbono</a:t>
            </a:r>
            <a:endParaRPr lang="es-MX" dirty="0"/>
          </a:p>
          <a:p>
            <a:r>
              <a:rPr lang="es-MX" dirty="0"/>
              <a:t>hidrocarburos no </a:t>
            </a:r>
            <a:r>
              <a:rPr lang="es-MX" dirty="0" smtClean="0"/>
              <a:t>quemados</a:t>
            </a:r>
            <a:endParaRPr lang="es-MX" dirty="0"/>
          </a:p>
          <a:p>
            <a:r>
              <a:rPr lang="es-MX" dirty="0"/>
              <a:t>óxido de </a:t>
            </a:r>
            <a:r>
              <a:rPr lang="es-MX" dirty="0" smtClean="0"/>
              <a:t>nitrógeno</a:t>
            </a:r>
          </a:p>
          <a:p>
            <a:r>
              <a:rPr lang="es-MX" dirty="0"/>
              <a:t>Inyección óptima </a:t>
            </a:r>
            <a:r>
              <a:rPr lang="es-MX" dirty="0" err="1"/>
              <a:t>para:presión</a:t>
            </a:r>
            <a:r>
              <a:rPr lang="es-MX" dirty="0"/>
              <a:t> de inyección de 200 bar a 1500 bar sirvió para sustituir la </a:t>
            </a:r>
            <a:r>
              <a:rPr lang="es-MX" dirty="0" err="1"/>
              <a:t>precamara</a:t>
            </a:r>
            <a:r>
              <a:rPr lang="es-MX" dirty="0"/>
              <a:t> de combustión</a:t>
            </a:r>
            <a:endParaRPr lang="es-MX" dirty="0"/>
          </a:p>
        </p:txBody>
      </p:sp>
    </p:spTree>
    <p:extLst>
      <p:ext uri="{BB962C8B-B14F-4D97-AF65-F5344CB8AC3E}">
        <p14:creationId xmlns:p14="http://schemas.microsoft.com/office/powerpoint/2010/main" val="1890675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t>Mínimas </a:t>
            </a:r>
            <a:r>
              <a:rPr lang="es-MX" dirty="0" smtClean="0"/>
              <a:t>emisiones: con el sensor lambda o de oxigeno </a:t>
            </a:r>
          </a:p>
          <a:p>
            <a:r>
              <a:rPr lang="es-MX" dirty="0" smtClean="0"/>
              <a:t>Componentes de la mezcla de los gases </a:t>
            </a:r>
            <a:r>
              <a:rPr lang="es-MX" dirty="0"/>
              <a:t>de </a:t>
            </a:r>
            <a:r>
              <a:rPr lang="es-MX" dirty="0" err="1"/>
              <a:t>escape:CO</a:t>
            </a:r>
            <a:r>
              <a:rPr lang="es-MX" dirty="0"/>
              <a:t> ( </a:t>
            </a:r>
            <a:r>
              <a:rPr lang="es-MX" dirty="0" err="1"/>
              <a:t>monoxido</a:t>
            </a:r>
            <a:r>
              <a:rPr lang="es-MX" dirty="0"/>
              <a:t> de carbono ), el CO2 ( </a:t>
            </a:r>
            <a:r>
              <a:rPr lang="es-MX" dirty="0" err="1"/>
              <a:t>dioxido</a:t>
            </a:r>
            <a:r>
              <a:rPr lang="es-MX" dirty="0"/>
              <a:t> de carbono ), el O2 ( Oxigeno ) , Hidrocarburos no quemados ( HC ), </a:t>
            </a:r>
            <a:r>
              <a:rPr lang="es-MX" dirty="0" err="1"/>
              <a:t>Nitrogeno</a:t>
            </a:r>
            <a:r>
              <a:rPr lang="es-MX" dirty="0"/>
              <a:t> , Agua y bajo ciertas condiciones </a:t>
            </a:r>
            <a:r>
              <a:rPr lang="es-MX" dirty="0" err="1"/>
              <a:t>Nox</a:t>
            </a:r>
            <a:r>
              <a:rPr lang="es-MX" dirty="0"/>
              <a:t> ( </a:t>
            </a:r>
            <a:r>
              <a:rPr lang="es-MX" dirty="0" err="1"/>
              <a:t>oxidos</a:t>
            </a:r>
            <a:r>
              <a:rPr lang="es-MX" dirty="0"/>
              <a:t> de </a:t>
            </a:r>
            <a:r>
              <a:rPr lang="es-MX" dirty="0" err="1"/>
              <a:t>Nitrogeno</a:t>
            </a:r>
            <a:r>
              <a:rPr lang="es-MX" dirty="0"/>
              <a:t>)</a:t>
            </a:r>
            <a:endParaRPr lang="es-MX" dirty="0"/>
          </a:p>
        </p:txBody>
      </p:sp>
    </p:spTree>
    <p:extLst>
      <p:ext uri="{BB962C8B-B14F-4D97-AF65-F5344CB8AC3E}">
        <p14:creationId xmlns:p14="http://schemas.microsoft.com/office/powerpoint/2010/main" val="1383606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Concentracion de gases y la </a:t>
            </a:r>
            <a:r>
              <a:rPr lang="es-MX" dirty="0" err="1" smtClean="0"/>
              <a:t>ecuacion</a:t>
            </a:r>
            <a:r>
              <a:rPr lang="es-MX" dirty="0" smtClean="0"/>
              <a:t> de la </a:t>
            </a:r>
            <a:r>
              <a:rPr lang="es-MX" dirty="0" err="1" smtClean="0"/>
              <a:t>combustion</a:t>
            </a:r>
            <a:r>
              <a:rPr lang="es-MX" dirty="0" smtClean="0"/>
              <a:t> </a:t>
            </a:r>
            <a:endParaRPr lang="es-MX" dirty="0"/>
          </a:p>
        </p:txBody>
      </p:sp>
      <p:sp>
        <p:nvSpPr>
          <p:cNvPr id="3" name="2 Marcador de contenido"/>
          <p:cNvSpPr>
            <a:spLocks noGrp="1"/>
          </p:cNvSpPr>
          <p:nvPr>
            <p:ph idx="1"/>
          </p:nvPr>
        </p:nvSpPr>
        <p:spPr/>
        <p:txBody>
          <a:bodyPr/>
          <a:lstStyle/>
          <a:p>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238374"/>
            <a:ext cx="7992888" cy="3854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5982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normAutofit/>
          </a:bodyPr>
          <a:lstStyle/>
          <a:p>
            <a:r>
              <a:rPr lang="es-MX" dirty="0" smtClean="0"/>
              <a:t>Análisis: combustible mas oxigeno mas agua mas dióxido de carbono mas la energía</a:t>
            </a:r>
            <a:endParaRPr lang="es-MX" dirty="0" smtClean="0"/>
          </a:p>
          <a:p>
            <a:r>
              <a:rPr lang="es-MX" dirty="0" smtClean="0"/>
              <a:t>Aplicación: se utiliza en los autos de combustión interna a gasolina </a:t>
            </a:r>
          </a:p>
          <a:p>
            <a:r>
              <a:rPr lang="es-MX" dirty="0" smtClean="0"/>
              <a:t>Concentración </a:t>
            </a:r>
            <a:r>
              <a:rPr lang="es-MX" dirty="0"/>
              <a:t>de gases</a:t>
            </a:r>
            <a:r>
              <a:rPr lang="es-MX" dirty="0" smtClean="0"/>
              <a:t>: El </a:t>
            </a:r>
            <a:r>
              <a:rPr lang="es-MX" dirty="0"/>
              <a:t>Monóxido de </a:t>
            </a:r>
            <a:r>
              <a:rPr lang="es-MX" dirty="0" smtClean="0"/>
              <a:t>Carbono, concentraciones </a:t>
            </a:r>
            <a:r>
              <a:rPr lang="es-MX" dirty="0"/>
              <a:t>superiores</a:t>
            </a:r>
          </a:p>
          <a:p>
            <a:r>
              <a:rPr lang="es-MX" dirty="0"/>
              <a:t>de CO al 0,3 % en volumen resultan mortales.</a:t>
            </a:r>
            <a:endParaRPr lang="es-MX" dirty="0"/>
          </a:p>
        </p:txBody>
      </p:sp>
    </p:spTree>
    <p:extLst>
      <p:ext uri="{BB962C8B-B14F-4D97-AF65-F5344CB8AC3E}">
        <p14:creationId xmlns:p14="http://schemas.microsoft.com/office/powerpoint/2010/main" val="3951267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Comparación de la relación</a:t>
            </a:r>
            <a:br>
              <a:rPr lang="es-MX" dirty="0"/>
            </a:br>
            <a:r>
              <a:rPr lang="es-MX" dirty="0" err="1"/>
              <a:t>estequiométrica</a:t>
            </a:r>
            <a:r>
              <a:rPr lang="es-MX" dirty="0"/>
              <a:t>.</a:t>
            </a:r>
            <a:endParaRPr lang="es-MX" dirty="0"/>
          </a:p>
        </p:txBody>
      </p:sp>
      <p:sp>
        <p:nvSpPr>
          <p:cNvPr id="3" name="2 Marcador de contenido"/>
          <p:cNvSpPr>
            <a:spLocks noGrp="1"/>
          </p:cNvSpPr>
          <p:nvPr>
            <p:ph idx="1"/>
          </p:nvPr>
        </p:nvSpPr>
        <p:spPr/>
        <p:txBody>
          <a:bodyPr/>
          <a:lstStyle/>
          <a:p>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189568"/>
            <a:ext cx="7344816" cy="3849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57850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92500" lnSpcReduction="10000"/>
          </a:bodyPr>
          <a:lstStyle/>
          <a:p>
            <a:r>
              <a:rPr lang="es-MX" dirty="0"/>
              <a:t>Relación </a:t>
            </a:r>
            <a:r>
              <a:rPr lang="es-MX" dirty="0" smtClean="0"/>
              <a:t>estequiometria </a:t>
            </a:r>
            <a:r>
              <a:rPr lang="es-MX" dirty="0"/>
              <a:t>aire / </a:t>
            </a:r>
            <a:r>
              <a:rPr lang="es-MX" dirty="0" smtClean="0"/>
              <a:t>combustible: En </a:t>
            </a:r>
            <a:r>
              <a:rPr lang="es-MX" dirty="0"/>
              <a:t>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 </a:t>
            </a:r>
          </a:p>
        </p:txBody>
      </p:sp>
    </p:spTree>
    <p:extLst>
      <p:ext uri="{BB962C8B-B14F-4D97-AF65-F5344CB8AC3E}">
        <p14:creationId xmlns:p14="http://schemas.microsoft.com/office/powerpoint/2010/main" val="3696413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normAutofit/>
          </a:bodyPr>
          <a:lstStyle/>
          <a:p>
            <a:r>
              <a:rPr lang="es-MX" sz="2800" dirty="0" smtClean="0"/>
              <a:t>Características del Ciclo Otto y del Ciclo diésel </a:t>
            </a:r>
          </a:p>
          <a:p>
            <a:endParaRPr lang="es-MX" sz="2800" dirty="0" smtClean="0"/>
          </a:p>
          <a:p>
            <a:r>
              <a:rPr lang="es-MX" sz="2800" dirty="0" smtClean="0"/>
              <a:t>Vacío: es la ausencia total de material en los elementos en un determinado lugar </a:t>
            </a:r>
          </a:p>
          <a:p>
            <a:endParaRPr lang="es-MX" sz="2800" dirty="0" smtClean="0"/>
          </a:p>
          <a:p>
            <a:r>
              <a:rPr lang="es-MX" sz="2800" dirty="0" smtClean="0"/>
              <a:t>Presión: es una magnitud física que mide la proyección de la fuerza</a:t>
            </a:r>
          </a:p>
          <a:p>
            <a:endParaRPr lang="es-MX" sz="2800" dirty="0"/>
          </a:p>
        </p:txBody>
      </p:sp>
    </p:spTree>
    <p:extLst>
      <p:ext uri="{BB962C8B-B14F-4D97-AF65-F5344CB8AC3E}">
        <p14:creationId xmlns:p14="http://schemas.microsoft.com/office/powerpoint/2010/main" val="17241947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Formación de contaminantes.</a:t>
            </a:r>
            <a:endParaRPr lang="es-MX" dirty="0"/>
          </a:p>
        </p:txBody>
      </p:sp>
      <p:sp>
        <p:nvSpPr>
          <p:cNvPr id="3" name="2 Marcador de contenido"/>
          <p:cNvSpPr>
            <a:spLocks noGrp="1"/>
          </p:cNvSpPr>
          <p:nvPr>
            <p:ph idx="1"/>
          </p:nvPr>
        </p:nvSpPr>
        <p:spPr/>
        <p:txBody>
          <a:bodyPr/>
          <a:lstStyle/>
          <a:p>
            <a:endParaRPr lang="es-MX"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105024"/>
            <a:ext cx="7056783" cy="4276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98052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sz="2800" dirty="0"/>
              <a:t>Monóxido de carbono</a:t>
            </a:r>
            <a:r>
              <a:rPr lang="es-MX" sz="2800" dirty="0" smtClean="0"/>
              <a:t>: Se </a:t>
            </a:r>
            <a:r>
              <a:rPr lang="es-MX" sz="2800" dirty="0"/>
              <a:t>produce por la combustión </a:t>
            </a:r>
            <a:r>
              <a:rPr lang="es-MX" sz="2800" dirty="0" smtClean="0"/>
              <a:t>deficiente</a:t>
            </a:r>
          </a:p>
          <a:p>
            <a:r>
              <a:rPr lang="es-MX" sz="2800" dirty="0" smtClean="0"/>
              <a:t>Hidrocarburos: son</a:t>
            </a:r>
            <a:r>
              <a:rPr lang="es-MX" sz="2800" dirty="0"/>
              <a:t>, simplemente, los restos de combustible crudo, es decir combustible no quemado. Cuando la combustión no se produce en absoluto, al igual que con un fallo de encendido, de grandes cantidades de hidrocarburos son emitidos por la cámara de combustión</a:t>
            </a:r>
            <a:r>
              <a:rPr lang="es-MX" dirty="0"/>
              <a:t>.</a:t>
            </a:r>
            <a:endParaRPr lang="es-MX" dirty="0"/>
          </a:p>
        </p:txBody>
      </p:sp>
    </p:spTree>
    <p:extLst>
      <p:ext uri="{BB962C8B-B14F-4D97-AF65-F5344CB8AC3E}">
        <p14:creationId xmlns:p14="http://schemas.microsoft.com/office/powerpoint/2010/main" val="4200314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6632"/>
            <a:ext cx="8229600" cy="6408712"/>
          </a:xfrm>
        </p:spPr>
        <p:txBody>
          <a:bodyPr>
            <a:normAutofit lnSpcReduction="10000"/>
          </a:bodyPr>
          <a:lstStyle/>
          <a:p>
            <a:r>
              <a:rPr lang="es-MX" sz="2800" dirty="0"/>
              <a:t>Óxidos de </a:t>
            </a:r>
            <a:r>
              <a:rPr lang="es-MX" sz="2800" dirty="0" err="1"/>
              <a:t>nitrógeno:se</a:t>
            </a:r>
            <a:r>
              <a:rPr lang="es-MX" sz="2800" dirty="0"/>
              <a:t> forman cuando se quema </a:t>
            </a:r>
            <a:r>
              <a:rPr lang="es-MX" sz="2800" dirty="0" smtClean="0"/>
              <a:t>combustible</a:t>
            </a:r>
          </a:p>
          <a:p>
            <a:r>
              <a:rPr lang="es-MX" sz="2800" dirty="0" smtClean="0"/>
              <a:t>Ozono: está </a:t>
            </a:r>
            <a:r>
              <a:rPr lang="es-MX" sz="2800" dirty="0"/>
              <a:t>presente en la troposfera de forma natural. Una parte proviene del existente en las capas altas de la atmósfera (estratosfera) que es transportado hacia niveles más bajos, a las capas de aire próximas a la superficie terrestre </a:t>
            </a:r>
            <a:endParaRPr lang="es-MX" sz="2800" dirty="0" smtClean="0"/>
          </a:p>
          <a:p>
            <a:r>
              <a:rPr lang="es-MX" sz="2800" dirty="0" smtClean="0"/>
              <a:t>Suciedad en </a:t>
            </a:r>
            <a:r>
              <a:rPr lang="es-MX" sz="2800" dirty="0"/>
              <a:t>los combustibles: l problema de las impurezas en el combustible empeoró cuando se añadió alcohol etílico como aditivo en la gasolina. El alcohol etílico es una sustancia isotrópica, lo que quiere decir que atrapa la humedad del ambiente. Con el tiempo, cuando la humedad llega a un punto alto, el alcohol se separa de la gasolina, y debido a su alta densidad, se deposita en el fondo del tanque.</a:t>
            </a:r>
            <a:endParaRPr lang="es-MX" sz="2800" dirty="0"/>
          </a:p>
        </p:txBody>
      </p:sp>
    </p:spTree>
    <p:extLst>
      <p:ext uri="{BB962C8B-B14F-4D97-AF65-F5344CB8AC3E}">
        <p14:creationId xmlns:p14="http://schemas.microsoft.com/office/powerpoint/2010/main" val="779744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a:bodyPr>
          <a:lstStyle/>
          <a:p>
            <a:r>
              <a:rPr lang="es-MX" sz="2800" dirty="0" smtClean="0"/>
              <a:t>Concentraciones </a:t>
            </a:r>
            <a:r>
              <a:rPr lang="es-MX" sz="2800" dirty="0"/>
              <a:t>de azufre:  es un gas incoloro con un olor irritante característico. Este olor es perceptible a diferentes niveles, dependiendo de la sensibilidad individual, pero generalmente se percibe entre 0.3-1.4 ppm y es fácilmente notable a 3 ppm (Baxter, 2000; </a:t>
            </a:r>
            <a:r>
              <a:rPr lang="es-MX" sz="2800" dirty="0" err="1"/>
              <a:t>Wellburn</a:t>
            </a:r>
            <a:r>
              <a:rPr lang="es-MX" sz="2800" dirty="0"/>
              <a:t>, 1994). SO2 no es inflamable, no es explosivo y es relativamente </a:t>
            </a:r>
            <a:r>
              <a:rPr lang="es-MX" sz="2800" dirty="0" smtClean="0"/>
              <a:t>estable</a:t>
            </a:r>
          </a:p>
          <a:p>
            <a:r>
              <a:rPr lang="es-MX" sz="2800" dirty="0"/>
              <a:t>Aditivos: l se diseñan de forma integral para proteger todo tipo de motores en una variedad de entornos operativos. </a:t>
            </a:r>
            <a:endParaRPr lang="es-MX" sz="2800" dirty="0"/>
          </a:p>
        </p:txBody>
      </p:sp>
    </p:spTree>
    <p:extLst>
      <p:ext uri="{BB962C8B-B14F-4D97-AF65-F5344CB8AC3E}">
        <p14:creationId xmlns:p14="http://schemas.microsoft.com/office/powerpoint/2010/main" val="1274375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Paginas web</a:t>
            </a:r>
            <a:endParaRPr lang="es-MX" dirty="0"/>
          </a:p>
        </p:txBody>
      </p:sp>
      <p:sp>
        <p:nvSpPr>
          <p:cNvPr id="3" name="2 Marcador de contenido"/>
          <p:cNvSpPr>
            <a:spLocks noGrp="1"/>
          </p:cNvSpPr>
          <p:nvPr>
            <p:ph idx="1"/>
          </p:nvPr>
        </p:nvSpPr>
        <p:spPr/>
        <p:txBody>
          <a:bodyPr>
            <a:normAutofit fontScale="55000" lnSpcReduction="20000"/>
          </a:bodyPr>
          <a:lstStyle/>
          <a:p>
            <a:r>
              <a:rPr lang="es-MX" dirty="0"/>
              <a:t>http://tuspreguntas.misrespuestas.com/preg.php?idPregunta=12375</a:t>
            </a:r>
          </a:p>
          <a:p>
            <a:r>
              <a:rPr lang="es-MX" dirty="0"/>
              <a:t>http://es.thefreedictionary.com/pulverizaci%C3%B3n</a:t>
            </a:r>
          </a:p>
          <a:p>
            <a:r>
              <a:rPr lang="es-MX" dirty="0"/>
              <a:t>http://es.wikipedia.org/wiki/Vaporizaci%C3%B3n</a:t>
            </a:r>
          </a:p>
          <a:p>
            <a:r>
              <a:rPr lang="es-MX" dirty="0"/>
              <a:t>http://www.virtual.unal.edu.co/cursos/ingenieria/2001766/Temas/General/15_AnalisisGases.htm</a:t>
            </a:r>
          </a:p>
          <a:p>
            <a:r>
              <a:rPr lang="es-MX" dirty="0"/>
              <a:t>http://autoavance.co/equipos-diagnostico-automotriz/opacimetro-automotriz-analizador-brain-bee</a:t>
            </a:r>
          </a:p>
          <a:p>
            <a:r>
              <a:rPr lang="es-MX" dirty="0"/>
              <a:t>http://www.inecc.gob.mx/calaire-informacion-basica/564-calaire-normatividad</a:t>
            </a:r>
          </a:p>
          <a:p>
            <a:r>
              <a:rPr lang="es-MX" dirty="0"/>
              <a:t>http://www.apuntes.com/tecnologia/culata-descripcion-tipos-y-camara-de-combustion</a:t>
            </a:r>
          </a:p>
          <a:p>
            <a:r>
              <a:rPr lang="es-MX" dirty="0"/>
              <a:t>http://mx.answers.yahoo.com/question/index?qid=20120208090723AAwEVSe</a:t>
            </a:r>
          </a:p>
          <a:p>
            <a:r>
              <a:rPr lang="es-MX" dirty="0"/>
              <a:t>http://www.sabelotodo.org/combustibles/gasolina.html</a:t>
            </a:r>
          </a:p>
          <a:p>
            <a:r>
              <a:rPr lang="es-MX" dirty="0"/>
              <a:t>http://autored.mx/index.php?option=com_content&amp;view=article&amp;id=307&amp;catid=3:noticias&amp;Itemid=16</a:t>
            </a:r>
          </a:p>
          <a:p>
            <a:r>
              <a:rPr lang="es-MX" dirty="0"/>
              <a:t>http://e-auto.com.mx/manual_detalle.php?manual_id=244</a:t>
            </a:r>
          </a:p>
          <a:p>
            <a:endParaRPr lang="es-MX" dirty="0"/>
          </a:p>
        </p:txBody>
      </p:sp>
    </p:spTree>
    <p:extLst>
      <p:ext uri="{BB962C8B-B14F-4D97-AF65-F5344CB8AC3E}">
        <p14:creationId xmlns:p14="http://schemas.microsoft.com/office/powerpoint/2010/main" val="3494857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dirty="0" smtClean="0"/>
              <a:t>Presión atmosférica: es la presión que ejerce el aire a la tierra </a:t>
            </a:r>
          </a:p>
          <a:p>
            <a:r>
              <a:rPr lang="es-MX" dirty="0" smtClean="0"/>
              <a:t>Compresión: es la resultante de las tensiones o presiones que existe dentro de un solido deformable</a:t>
            </a:r>
          </a:p>
          <a:p>
            <a:r>
              <a:rPr lang="es-MX" dirty="0" smtClean="0"/>
              <a:t>Velocidad: es una magnitud física de carácter vectorial que nos indica el cambio de velocidad </a:t>
            </a:r>
          </a:p>
          <a:p>
            <a:r>
              <a:rPr lang="es-MX" dirty="0" smtClean="0"/>
              <a:t>Aceleración: es una magnitud vectorial que nos indica el cambio de velocidad </a:t>
            </a:r>
          </a:p>
          <a:p>
            <a:endParaRPr lang="es-MX" dirty="0"/>
          </a:p>
        </p:txBody>
      </p:sp>
    </p:spTree>
    <p:extLst>
      <p:ext uri="{BB962C8B-B14F-4D97-AF65-F5344CB8AC3E}">
        <p14:creationId xmlns:p14="http://schemas.microsoft.com/office/powerpoint/2010/main" val="1976139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Temperatura: es una magnitud referida a las nociones de caliente, tibio y frio </a:t>
            </a:r>
          </a:p>
          <a:p>
            <a:r>
              <a:rPr lang="es-MX" dirty="0" smtClean="0"/>
              <a:t>Escalas: Celsius y farenhaind </a:t>
            </a:r>
          </a:p>
          <a:p>
            <a:r>
              <a:rPr lang="es-MX" dirty="0" smtClean="0"/>
              <a:t>Emisiones y efectos: efecto invernadero </a:t>
            </a:r>
          </a:p>
          <a:p>
            <a:endParaRPr lang="es-MX" dirty="0" smtClean="0"/>
          </a:p>
          <a:p>
            <a:endParaRPr lang="es-MX" dirty="0"/>
          </a:p>
        </p:txBody>
      </p:sp>
    </p:spTree>
    <p:extLst>
      <p:ext uri="{BB962C8B-B14F-4D97-AF65-F5344CB8AC3E}">
        <p14:creationId xmlns:p14="http://schemas.microsoft.com/office/powerpoint/2010/main" val="3986450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físicas y químicas de los</a:t>
            </a:r>
            <a:br>
              <a:rPr lang="es-MX" dirty="0" smtClean="0"/>
            </a:br>
            <a:r>
              <a:rPr lang="es-MX" dirty="0" smtClean="0"/>
              <a:t>combustibles.</a:t>
            </a:r>
            <a:endParaRPr lang="es-MX" dirty="0"/>
          </a:p>
        </p:txBody>
      </p:sp>
      <p:sp>
        <p:nvSpPr>
          <p:cNvPr id="3" name="2 Marcador de contenido"/>
          <p:cNvSpPr>
            <a:spLocks noGrp="1"/>
          </p:cNvSpPr>
          <p:nvPr>
            <p:ph idx="1"/>
          </p:nvPr>
        </p:nvSpPr>
        <p:spPr/>
        <p:txBody>
          <a:bodyPr/>
          <a:lstStyle/>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8280920"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2173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Combustión: es una reacción química de oxidación en la cual generalmente se desprende energía </a:t>
            </a:r>
          </a:p>
          <a:p>
            <a:r>
              <a:rPr lang="es-MX" dirty="0" smtClean="0"/>
              <a:t>Gases: </a:t>
            </a:r>
            <a:r>
              <a:rPr lang="es-MX" sz="3000" dirty="0" smtClean="0"/>
              <a:t>gran parte de los gases de combustión está compuesto por el relativamente inofensivo dióxido de carbono, también contiene sustancias nocivas o tóxicas como el monóxido de carbono (CO), hidrocarburos (HC), óxidos de azufre (</a:t>
            </a:r>
            <a:r>
              <a:rPr lang="es-MX" sz="3000" dirty="0" err="1" smtClean="0"/>
              <a:t>SOx</a:t>
            </a:r>
            <a:r>
              <a:rPr lang="es-MX" sz="3000" dirty="0" smtClean="0"/>
              <a:t>), más raramente óxidos de nitrógeno (</a:t>
            </a:r>
            <a:r>
              <a:rPr lang="es-MX" sz="3000" dirty="0" err="1" smtClean="0"/>
              <a:t>NOx</a:t>
            </a:r>
            <a:r>
              <a:rPr lang="es-MX" sz="3000" dirty="0" smtClean="0"/>
              <a:t>)</a:t>
            </a:r>
            <a:endParaRPr lang="es-MX" sz="3000" dirty="0"/>
          </a:p>
        </p:txBody>
      </p:sp>
    </p:spTree>
    <p:extLst>
      <p:ext uri="{BB962C8B-B14F-4D97-AF65-F5344CB8AC3E}">
        <p14:creationId xmlns:p14="http://schemas.microsoft.com/office/powerpoint/2010/main" val="689605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sz="2800" dirty="0" smtClean="0"/>
              <a:t>Residuos: pueden producir óxidos de azufre (gases irritantes para las personas, que pueden llevar a problemas respiratorios), metálicos, óxidos de nitrógeno (forman el famoso smog), pentóxidos de fósforo, o ácidos halogenados.</a:t>
            </a:r>
          </a:p>
          <a:p>
            <a:r>
              <a:rPr lang="es-MX" dirty="0" smtClean="0"/>
              <a:t>Porcentaje de mezclas aire y combustible: la mezcla ideal es 1 gramo de gasolina por 14.8 gramos de aire </a:t>
            </a:r>
            <a:endParaRPr lang="es-MX" dirty="0"/>
          </a:p>
        </p:txBody>
      </p:sp>
    </p:spTree>
    <p:extLst>
      <p:ext uri="{BB962C8B-B14F-4D97-AF65-F5344CB8AC3E}">
        <p14:creationId xmlns:p14="http://schemas.microsoft.com/office/powerpoint/2010/main" val="246445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67544" y="1340768"/>
            <a:ext cx="8229600" cy="4525963"/>
          </a:xfrm>
        </p:spPr>
        <p:txBody>
          <a:bodyPr>
            <a:noAutofit/>
          </a:bodyPr>
          <a:lstStyle/>
          <a:p>
            <a:r>
              <a:rPr lang="es-MX" sz="2800" dirty="0" smtClean="0"/>
              <a:t>Pulverización: son gases, humos y residuos de partículas de combustible </a:t>
            </a:r>
          </a:p>
          <a:p>
            <a:r>
              <a:rPr lang="es-MX" sz="2800" dirty="0" smtClean="0"/>
              <a:t>Vaporización: es el cambio de estado liquido a gaseoso</a:t>
            </a:r>
          </a:p>
          <a:p>
            <a:r>
              <a:rPr lang="es-MX" sz="2800" dirty="0" smtClean="0"/>
              <a:t>Analizador de gases: Este aparato se utiliza para lograr una completa sincronización del motor; nos mide la composición de los gases del escape mediante su análisis y comparación con una muestra base a partir de la cual se puede determinar la composición porcentual volumétrica de los gases tomados del motor que se quiere sincronizar.</a:t>
            </a:r>
            <a:endParaRPr lang="es-MX" sz="2800" dirty="0"/>
          </a:p>
        </p:txBody>
      </p:sp>
    </p:spTree>
    <p:extLst>
      <p:ext uri="{BB962C8B-B14F-4D97-AF65-F5344CB8AC3E}">
        <p14:creationId xmlns:p14="http://schemas.microsoft.com/office/powerpoint/2010/main" val="68588932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1632</Words>
  <Application>Microsoft Office PowerPoint</Application>
  <PresentationFormat>Presentación en pantalla (4:3)</PresentationFormat>
  <Paragraphs>86</Paragraphs>
  <Slides>34</Slides>
  <Notes>0</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Tema de Office</vt:lpstr>
      <vt:lpstr>Presentación de PowerPoint</vt:lpstr>
      <vt:lpstr>A. Identificación de principios de origen y de funcionamiento.</vt:lpstr>
      <vt:lpstr>Presentación de PowerPoint</vt:lpstr>
      <vt:lpstr>Presentación de PowerPoint</vt:lpstr>
      <vt:lpstr>Presentación de PowerPoint</vt:lpstr>
      <vt:lpstr>Características físicas y químicas de los combustibles.</vt:lpstr>
      <vt:lpstr>Presentación de PowerPoint</vt:lpstr>
      <vt:lpstr>Presentación de PowerPoint</vt:lpstr>
      <vt:lpstr>Presentación de PowerPoint</vt:lpstr>
      <vt:lpstr>Presentación de PowerPoint</vt:lpstr>
      <vt:lpstr>La cámara de combustión. Características</vt:lpstr>
      <vt:lpstr>Presentación de PowerPoint</vt:lpstr>
      <vt:lpstr>Presentación de PowerPoint</vt:lpstr>
      <vt:lpstr>Presentación de PowerPoint</vt:lpstr>
      <vt:lpstr>Productos de la combustión. Hidrocarburos.</vt:lpstr>
      <vt:lpstr>Presentación de PowerPoint</vt:lpstr>
      <vt:lpstr>Orígenes químicos de las emisiones.</vt:lpstr>
      <vt:lpstr>Presentación de PowerPoint</vt:lpstr>
      <vt:lpstr>Presentación de PowerPoint</vt:lpstr>
      <vt:lpstr>Presentación de PowerPoint</vt:lpstr>
      <vt:lpstr>Aceites </vt:lpstr>
      <vt:lpstr>Presentación de PowerPoint</vt:lpstr>
      <vt:lpstr>Emisiones contaminantes.</vt:lpstr>
      <vt:lpstr>Presentación de PowerPoint</vt:lpstr>
      <vt:lpstr>Presentación de PowerPoint</vt:lpstr>
      <vt:lpstr>Concentracion de gases y la ecuacion de la combustion </vt:lpstr>
      <vt:lpstr>Presentación de PowerPoint</vt:lpstr>
      <vt:lpstr>Comparación de la relación estequiométrica.</vt:lpstr>
      <vt:lpstr>Presentación de PowerPoint</vt:lpstr>
      <vt:lpstr>Formación de contaminantes.</vt:lpstr>
      <vt:lpstr>Presentación de PowerPoint</vt:lpstr>
      <vt:lpstr>Presentación de PowerPoint</vt:lpstr>
      <vt:lpstr>Presentación de PowerPoint</vt:lpstr>
      <vt:lpstr>Paginas web</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laboratorios julio</dc:creator>
  <cp:lastModifiedBy>laboratorios julio</cp:lastModifiedBy>
  <cp:revision>21</cp:revision>
  <dcterms:created xsi:type="dcterms:W3CDTF">2013-08-25T01:08:15Z</dcterms:created>
  <dcterms:modified xsi:type="dcterms:W3CDTF">2013-08-27T02:25:01Z</dcterms:modified>
</cp:coreProperties>
</file>